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75" r:id="rId8"/>
    <p:sldId id="274" r:id="rId9"/>
    <p:sldId id="276" r:id="rId10"/>
    <p:sldId id="277" r:id="rId11"/>
    <p:sldId id="279" r:id="rId12"/>
    <p:sldId id="278" r:id="rId13"/>
    <p:sldId id="280" r:id="rId14"/>
    <p:sldId id="283" r:id="rId15"/>
    <p:sldId id="261" r:id="rId16"/>
    <p:sldId id="273" r:id="rId17"/>
    <p:sldId id="284" r:id="rId18"/>
    <p:sldId id="282" r:id="rId19"/>
    <p:sldId id="281" r:id="rId20"/>
    <p:sldId id="272" r:id="rId21"/>
  </p:sldIdLst>
  <p:sldSz cx="12192000" cy="6858000"/>
  <p:notesSz cx="6858000" cy="9144000"/>
  <p:embeddedFontLst>
    <p:embeddedFont>
      <p:font typeface="Arabic Typesetting" panose="03020402040406030203" pitchFamily="66" charset="-78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orts Mill Goudy" panose="020B060402020202020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C8XscoI8DNMgqzKdiPFVVQLI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61" autoAdjust="0"/>
  </p:normalViewPr>
  <p:slideViewPr>
    <p:cSldViewPr snapToGrid="0">
      <p:cViewPr varScale="1">
        <p:scale>
          <a:sx n="85" d="100"/>
          <a:sy n="85" d="100"/>
        </p:scale>
        <p:origin x="155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41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829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64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8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21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8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32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90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l-G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1200" dirty="0">
              <a:solidFill>
                <a:schemeClr val="bg1"/>
              </a:solidFill>
              <a:effectLst/>
              <a:latin typeface="+mj-lt"/>
              <a:cs typeface="Arabic Typesetting" panose="020B0604020202020204" pitchFamily="66" charset="-78"/>
            </a:endParaRPr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70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25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44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52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0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  <p:sp>
        <p:nvSpPr>
          <p:cNvPr id="114" name="Google Shape;114;p3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l-GR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15" name="Google Shape;115;p3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el-GR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35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6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36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36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7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7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/>
          <p:nvPr/>
        </p:nvSpPr>
        <p:spPr>
          <a:xfrm rot="5400000">
            <a:off x="6619291" y="873463"/>
            <a:ext cx="4155758" cy="5001111"/>
          </a:xfrm>
          <a:custGeom>
            <a:avLst/>
            <a:gdLst/>
            <a:ahLst/>
            <a:cxnLst/>
            <a:rect l="l" t="t" r="r" b="b"/>
            <a:pathLst>
              <a:path w="1601" h="696" extrusionOk="0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56" name="Google Shape;156;p1"/>
          <p:cNvSpPr txBox="1">
            <a:spLocks noGrp="1"/>
          </p:cNvSpPr>
          <p:nvPr>
            <p:ph type="ctrTitle"/>
          </p:nvPr>
        </p:nvSpPr>
        <p:spPr>
          <a:xfrm>
            <a:off x="6322573" y="1406102"/>
            <a:ext cx="4623594" cy="13940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Ασφάλεια Ασυρμάτων</a:t>
            </a:r>
            <a:br>
              <a:rPr 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l-GR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l-GR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Κινητών Επικοινωνιών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>
            <a:spLocks noGrp="1"/>
          </p:cNvSpPr>
          <p:nvPr>
            <p:ph type="subTitle" idx="1"/>
          </p:nvPr>
        </p:nvSpPr>
        <p:spPr>
          <a:xfrm>
            <a:off x="6753384" y="2800198"/>
            <a:ext cx="3761972" cy="103838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13"/>
              <a:buNone/>
            </a:pPr>
            <a:r>
              <a:rPr lang="el-GR" sz="3000" dirty="0">
                <a:latin typeface="Arial"/>
                <a:ea typeface="Arial"/>
                <a:cs typeface="Arial"/>
                <a:sym typeface="Arial"/>
              </a:rPr>
              <a:t>Εργασία:</a:t>
            </a:r>
            <a:endParaRPr lang="en-US" sz="3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13"/>
              <a:buNone/>
            </a:pPr>
            <a:r>
              <a:rPr lang="el-GR" sz="3000" dirty="0">
                <a:latin typeface="Arial"/>
                <a:ea typeface="Arial"/>
                <a:cs typeface="Arial"/>
              </a:rPr>
              <a:t> </a:t>
            </a:r>
            <a:r>
              <a:rPr lang="en-US" sz="3000" dirty="0" err="1">
                <a:latin typeface="Arial"/>
                <a:ea typeface="Arial"/>
                <a:cs typeface="Arial"/>
                <a:sym typeface="Arial"/>
              </a:rPr>
              <a:t>Hackrf</a:t>
            </a:r>
            <a:r>
              <a:rPr lang="el-GR" sz="3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>
                <a:latin typeface="Arial"/>
                <a:ea typeface="Arial"/>
                <a:cs typeface="Arial"/>
                <a:sym typeface="Arial"/>
              </a:rPr>
              <a:t>Emulator</a:t>
            </a:r>
            <a:endParaRPr sz="3000" dirty="0"/>
          </a:p>
        </p:txBody>
      </p:sp>
      <p:sp>
        <p:nvSpPr>
          <p:cNvPr id="158" name="Google Shape;158;p1"/>
          <p:cNvSpPr txBox="1"/>
          <p:nvPr/>
        </p:nvSpPr>
        <p:spPr>
          <a:xfrm>
            <a:off x="6322573" y="4086858"/>
            <a:ext cx="3485072" cy="122672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</a:pPr>
            <a:r>
              <a:rPr lang="el-G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Mikael Cakmak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r>
              <a:rPr lang="el-GR" sz="2000" i="0" u="none" strike="noStrike" cap="none" dirty="0">
                <a:solidFill>
                  <a:schemeClr val="lt1"/>
                </a:solidFill>
              </a:rPr>
              <a:t>Ιωάννης Στυλιανού</a:t>
            </a:r>
            <a:endParaRPr sz="2000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None/>
            </a:pPr>
            <a:r>
              <a:rPr lang="el-GR" sz="2000" i="0" u="none" strike="noStrike" cap="none" dirty="0">
                <a:solidFill>
                  <a:schemeClr val="lt1"/>
                </a:solidFill>
              </a:rPr>
              <a:t>Ιωάννης Πιτταροκοίλης</a:t>
            </a:r>
            <a:endParaRPr sz="1700" i="0" u="none" strike="noStrike" cap="none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6/8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8.png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478E1A-14BC-49C4-A52F-D930F0DA9DAA}"/>
              </a:ext>
            </a:extLst>
          </p:cNvPr>
          <p:cNvPicPr/>
          <p:nvPr/>
        </p:nvPicPr>
        <p:blipFill>
          <a:blip r:embed="rId3"/>
          <a:srcRect b="19581"/>
          <a:stretch>
            <a:fillRect/>
          </a:stretch>
        </p:blipFill>
        <p:spPr>
          <a:xfrm>
            <a:off x="437731" y="1738095"/>
            <a:ext cx="11256964" cy="48070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4678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7/8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14.png" descr="Diagram&#10;&#10;Description automatically generated with low confidence">
            <a:extLst>
              <a:ext uri="{FF2B5EF4-FFF2-40B4-BE49-F238E27FC236}">
                <a16:creationId xmlns:a16="http://schemas.microsoft.com/office/drawing/2014/main" id="{364C9EAD-2FB8-414E-A0CF-8E03B36BA39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6940" y="1564107"/>
            <a:ext cx="10798119" cy="483669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0882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Υλοποίηση Επίθεσης 8/8</a:t>
            </a:r>
            <a:endParaRPr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1123E-781C-4368-BA81-A07364F9D4CF}"/>
              </a:ext>
            </a:extLst>
          </p:cNvPr>
          <p:cNvSpPr txBox="1"/>
          <p:nvPr/>
        </p:nvSpPr>
        <p:spPr>
          <a:xfrm>
            <a:off x="913795" y="4257042"/>
            <a:ext cx="4400485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Αρχικό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Key space 98304bit</a:t>
            </a:r>
            <a:endParaRPr lang="el-GR" sz="24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Τελικό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Key space 4107bit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4.178% </a:t>
            </a: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του αρχικού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49D9-80CC-4438-A6E0-D756C9D8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88" y="1866900"/>
            <a:ext cx="5393165" cy="2362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2C4914-41A6-4FF9-86A0-7FB5A65720B7}"/>
              </a:ext>
            </a:extLst>
          </p:cNvPr>
          <p:cNvSpPr txBox="1"/>
          <p:nvPr/>
        </p:nvSpPr>
        <p:spPr>
          <a:xfrm>
            <a:off x="913794" y="2161216"/>
            <a:ext cx="440048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12*2*4096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Εφαρμογή θεωρίας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De Bruijn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03671-C2F5-4771-9260-92B77D6F0C29}"/>
              </a:ext>
            </a:extLst>
          </p:cNvPr>
          <p:cNvSpPr txBox="1"/>
          <p:nvPr/>
        </p:nvSpPr>
        <p:spPr>
          <a:xfrm>
            <a:off x="6387987" y="4799883"/>
            <a:ext cx="539316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Εμπεριέχονται όλοι οι κωδικοί 1-3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bit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82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RFIDs</a:t>
            </a:r>
            <a:endParaRPr dirty="0"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1"/>
          </p:nvPr>
        </p:nvSpPr>
        <p:spPr>
          <a:xfrm>
            <a:off x="924443" y="3421592"/>
            <a:ext cx="3979047" cy="280736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Transporters/Tags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 &amp; Write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Write once and Read</a:t>
            </a:r>
          </a:p>
          <a:p>
            <a:pPr marL="342900" indent="-342900">
              <a:spcBef>
                <a:spcPts val="0"/>
              </a:spcBef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Readers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5;p6">
            <a:extLst>
              <a:ext uri="{FF2B5EF4-FFF2-40B4-BE49-F238E27FC236}">
                <a16:creationId xmlns:a16="http://schemas.microsoft.com/office/drawing/2014/main" id="{D9595E72-2DD9-4B89-88C1-F805A3DD77FC}"/>
              </a:ext>
            </a:extLst>
          </p:cNvPr>
          <p:cNvSpPr txBox="1">
            <a:spLocks/>
          </p:cNvSpPr>
          <p:nvPr/>
        </p:nvSpPr>
        <p:spPr>
          <a:xfrm>
            <a:off x="6286482" y="3429000"/>
            <a:ext cx="4981075" cy="271791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Δεδομένα</a:t>
            </a:r>
          </a:p>
          <a:p>
            <a:pPr marL="342900" indent="-342900" algn="just">
              <a:spcBef>
                <a:spcPts val="0"/>
              </a:spcBef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Μοναδικό αναγνωριστικό</a:t>
            </a:r>
          </a:p>
          <a:p>
            <a:pPr marL="342900" indent="-342900" algn="just">
              <a:spcBef>
                <a:spcPts val="0"/>
              </a:spcBef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Γενικές Πληροφορίες</a:t>
            </a:r>
          </a:p>
          <a:p>
            <a:pPr marL="342900" indent="-342900" algn="just">
              <a:spcBef>
                <a:spcPts val="0"/>
              </a:spcBef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Αποθήκη δεδομένων</a:t>
            </a:r>
          </a:p>
        </p:txBody>
      </p:sp>
      <p:sp>
        <p:nvSpPr>
          <p:cNvPr id="6" name="Google Shape;195;p6">
            <a:extLst>
              <a:ext uri="{FF2B5EF4-FFF2-40B4-BE49-F238E27FC236}">
                <a16:creationId xmlns:a16="http://schemas.microsoft.com/office/drawing/2014/main" id="{99F35515-EC0C-484F-BED3-4E0654104EA3}"/>
              </a:ext>
            </a:extLst>
          </p:cNvPr>
          <p:cNvSpPr txBox="1">
            <a:spLocks/>
          </p:cNvSpPr>
          <p:nvPr/>
        </p:nvSpPr>
        <p:spPr>
          <a:xfrm>
            <a:off x="924443" y="1766608"/>
            <a:ext cx="10473474" cy="190260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Συστήματα μετάδοσης σημάτων που χρησιμοποιούν ηλεκτρομαγνητικά πεδία για αυτόματη αναγνώριση και ανίχνευση ετικετών αντικειμένων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(tags)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Τα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RFIDs 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υπάρχουν (συνήθως) σε 2 συχνότητες,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13.56mhz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Frequency 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και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125khz Low Frequency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Τα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NFC 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Near Field Communication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είναι υποκατηγορία των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RFIDs</a:t>
            </a: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43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RFIDs</a:t>
            </a:r>
            <a:endParaRPr dirty="0"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1"/>
          </p:nvPr>
        </p:nvSpPr>
        <p:spPr>
          <a:xfrm>
            <a:off x="591817" y="5239753"/>
            <a:ext cx="6740772" cy="12252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διαφορετικοί τρόποι ανάγνωσης και επεξεργασίας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RFID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AFBD0-BF04-4381-BD18-49A5ACEF955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17" y="1725062"/>
            <a:ext cx="6740772" cy="300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578BD6-627D-4ADC-87BA-87D5CA0804E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032" y="1735088"/>
            <a:ext cx="3343151" cy="473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NFC tools</a:t>
            </a:r>
            <a:endParaRPr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B257BE-7FC7-4BD7-A9CA-D1DA4497D40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4" y="1560028"/>
            <a:ext cx="2309421" cy="457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C14647B-C2A2-40DD-8739-3AA89D66348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35" y="1556535"/>
            <a:ext cx="2472130" cy="456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1E597E-5238-4CDF-AC71-06FB0352F0D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574" y="1556535"/>
            <a:ext cx="2472130" cy="4555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469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Arduino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2F0E6-E6F2-4179-AF24-43708A1E1A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16" y="1582149"/>
            <a:ext cx="4199840" cy="46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1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FE2C4C-3847-4CC5-A392-F753CE67A2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3635" y="1582149"/>
            <a:ext cx="6459649" cy="2797345"/>
          </a:xfrm>
          <a:prstGeom prst="rect">
            <a:avLst/>
          </a:prstGeom>
          <a:ln/>
        </p:spPr>
      </p:pic>
      <p:pic>
        <p:nvPicPr>
          <p:cNvPr id="12" name="image10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40D1D9-40A5-4616-8559-1F5C812236E2}"/>
              </a:ext>
            </a:extLst>
          </p:cNvPr>
          <p:cNvPicPr/>
          <p:nvPr/>
        </p:nvPicPr>
        <p:blipFill rotWithShape="1">
          <a:blip r:embed="rId6"/>
          <a:srcRect r="26484" b="50182"/>
          <a:stretch/>
        </p:blipFill>
        <p:spPr>
          <a:xfrm>
            <a:off x="5113635" y="4551943"/>
            <a:ext cx="6459649" cy="16964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3656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Credit </a:t>
            </a:r>
            <a:r>
              <a:rPr lang="en-US">
                <a:solidFill>
                  <a:schemeClr val="lt1"/>
                </a:solidFill>
                <a:latin typeface="Arial"/>
                <a:cs typeface="Arial"/>
                <a:sym typeface="Arial"/>
              </a:rPr>
              <a:t>Card Cloning</a:t>
            </a:r>
            <a:endParaRPr dirty="0"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1"/>
          </p:nvPr>
        </p:nvSpPr>
        <p:spPr>
          <a:xfrm>
            <a:off x="7491526" y="2476499"/>
            <a:ext cx="4106916" cy="31927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Contactless reader (rfid)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Διάβασμα του chip της κάρτας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Magnetic stripe reader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153FCF-371F-4FB9-BC9F-9F157331B2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9294" y="2476500"/>
            <a:ext cx="6583233" cy="31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0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Credit Card Cloning</a:t>
            </a:r>
            <a:endParaRPr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C8214F-7E5C-4ED5-99FF-DBBBECD2DA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3564" y="2831432"/>
            <a:ext cx="11054224" cy="21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0" y="0"/>
            <a:ext cx="12192000" cy="4567080"/>
          </a:xfrm>
          <a:custGeom>
            <a:avLst/>
            <a:gdLst/>
            <a:ahLst/>
            <a:cxnLst/>
            <a:rect l="l" t="t" r="r" b="b"/>
            <a:pathLst>
              <a:path w="12192000" h="4567080" extrusionOk="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1375569" y="1054267"/>
            <a:ext cx="9440862" cy="24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l-GR" sz="9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Ευχαριστούμε</a:t>
            </a:r>
            <a:endParaRPr sz="9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5;p6">
            <a:extLst>
              <a:ext uri="{FF2B5EF4-FFF2-40B4-BE49-F238E27FC236}">
                <a16:creationId xmlns:a16="http://schemas.microsoft.com/office/drawing/2014/main" id="{60CA2187-6148-4C9D-92CA-7DA0121CDBDF}"/>
              </a:ext>
            </a:extLst>
          </p:cNvPr>
          <p:cNvSpPr txBox="1">
            <a:spLocks/>
          </p:cNvSpPr>
          <p:nvPr/>
        </p:nvSpPr>
        <p:spPr>
          <a:xfrm>
            <a:off x="2245329" y="3444633"/>
            <a:ext cx="3547046" cy="92000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l-GR" sz="2000" dirty="0">
                <a:solidFill>
                  <a:schemeClr val="lt1"/>
                </a:solidFill>
              </a:rPr>
              <a:t>Συνολικό κόστος εξοπλισμού: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FA86352-AD3D-4433-9BD7-1871AEBA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92375" y="3562446"/>
            <a:ext cx="752560" cy="752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endParaRPr sz="1800" b="0" i="0" u="none" strike="noStrike" cap="non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65" name="Google Shape;165;p2"/>
          <p:cNvPicPr preferRelativeResize="0"/>
          <p:nvPr/>
        </p:nvPicPr>
        <p:blipFill rotWithShape="1">
          <a:blip r:embed="rId4">
            <a:alphaModFix/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l-G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Περιεχόμενα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>
            <a:spLocks noGrp="1"/>
          </p:cNvSpPr>
          <p:nvPr>
            <p:ph type="body" idx="1"/>
          </p:nvPr>
        </p:nvSpPr>
        <p:spPr>
          <a:xfrm>
            <a:off x="6765964" y="2189649"/>
            <a:ext cx="4672653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4099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n-US" sz="24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Hackrf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Είδη Επιθέσεων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l-G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</a:t>
            </a:r>
            <a:endParaRPr dirty="0"/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RFIDs</a:t>
            </a:r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NFC Tools</a:t>
            </a:r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Arduino</a:t>
            </a:r>
          </a:p>
          <a:p>
            <a:pPr marL="494099" lvl="0" indent="-4572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Font typeface="Sorts Mill Goudy"/>
              <a:buAutoNum type="arabicParenR"/>
            </a:pPr>
            <a:r>
              <a:rPr lang="en-US" sz="2400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Credit Card Cloning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HackRF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500286" y="1918575"/>
            <a:ext cx="6879081" cy="418400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abic Typesetting" panose="020B0604020202020204" pitchFamily="66" charset="-78"/>
              </a:rPr>
              <a:t>Το HackRF One είναι ένας ραδιοφωνικός πομποδέκτης ραδιοσυχνοτήτων (SDR) με ευρεία ζώνη που δημιουργήθηκε και κατασκευάστηκε από την Great Scott Gadgets. Ο κώδικας του είναι ανοιχτής φύσης για το λογισμικό αλλά και του υλικό του. Το HackRF One έχει τη δυνατότητα λήψης και μετάδοσης σε εύρος συχνοτήτων από 1MHz έως 6GHz.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00232-0006-4DEA-8FEA-6290E184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06" y="1918575"/>
            <a:ext cx="4184008" cy="4184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7" name="Google Shape;187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Είδη επιθέσεων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>
            <a:spLocks noGrp="1"/>
          </p:cNvSpPr>
          <p:nvPr>
            <p:ph type="body" idx="1"/>
          </p:nvPr>
        </p:nvSpPr>
        <p:spPr>
          <a:xfrm>
            <a:off x="913794" y="2132821"/>
            <a:ext cx="10353761" cy="37305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79799" indent="-342900">
              <a:lnSpc>
                <a:spcPct val="150000"/>
              </a:lnSpc>
              <a:spcBef>
                <a:spcPts val="0"/>
              </a:spcBef>
              <a:buSzPts val="1470"/>
            </a:pPr>
            <a:r>
              <a:rPr lang="en-US" sz="24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Brute Force Attack</a:t>
            </a:r>
          </a:p>
          <a:p>
            <a:pPr marL="379799" indent="-342900">
              <a:lnSpc>
                <a:spcPct val="150000"/>
              </a:lnSpc>
              <a:spcBef>
                <a:spcPts val="0"/>
              </a:spcBef>
              <a:buSzPts val="1470"/>
            </a:pPr>
            <a:r>
              <a:rPr lang="en-US" sz="24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Replay Attacks</a:t>
            </a:r>
          </a:p>
          <a:p>
            <a:pPr marL="379799" indent="-342900">
              <a:lnSpc>
                <a:spcPct val="150000"/>
              </a:lnSpc>
              <a:spcBef>
                <a:spcPts val="0"/>
              </a:spcBef>
              <a:buSzPts val="1470"/>
            </a:pPr>
            <a:r>
              <a:rPr lang="en-US" sz="24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Rolling code</a:t>
            </a:r>
          </a:p>
          <a:p>
            <a:pPr marL="379799" indent="-342900">
              <a:lnSpc>
                <a:spcPct val="150000"/>
              </a:lnSpc>
              <a:spcBef>
                <a:spcPts val="0"/>
              </a:spcBef>
              <a:buSzPts val="1470"/>
            </a:pPr>
            <a:r>
              <a:rPr lang="en-US" sz="24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Jamming Attacks</a:t>
            </a:r>
          </a:p>
          <a:p>
            <a:pPr marL="379799" indent="-342900">
              <a:lnSpc>
                <a:spcPct val="150000"/>
              </a:lnSpc>
              <a:spcBef>
                <a:spcPts val="0"/>
              </a:spcBef>
              <a:buSzPts val="1470"/>
            </a:pPr>
            <a:r>
              <a:rPr lang="en-US" sz="2400" b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Attack on Rolling code</a:t>
            </a:r>
          </a:p>
          <a:p>
            <a:pPr marL="379799" indent="-342900">
              <a:spcBef>
                <a:spcPts val="0"/>
              </a:spcBef>
              <a:buSzPts val="1470"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/>
          <p:nvPr/>
        </p:nvSpPr>
        <p:spPr>
          <a:xfrm>
            <a:off x="5254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913795" y="30480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1/8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 txBox="1">
            <a:spLocks noGrp="1"/>
          </p:cNvSpPr>
          <p:nvPr>
            <p:ph type="body" idx="1"/>
          </p:nvPr>
        </p:nvSpPr>
        <p:spPr>
          <a:xfrm>
            <a:off x="357330" y="1866900"/>
            <a:ext cx="4230712" cy="53391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6899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SDR-Sharp , </a:t>
            </a:r>
            <a:r>
              <a:rPr lang="en-US" sz="24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airspy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picture containing blue&#10;&#10;Description automatically generated">
            <a:extLst>
              <a:ext uri="{FF2B5EF4-FFF2-40B4-BE49-F238E27FC236}">
                <a16:creationId xmlns:a16="http://schemas.microsoft.com/office/drawing/2014/main" id="{4C198B15-8419-4F4C-9584-642632F50A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7330" y="2394667"/>
            <a:ext cx="5080943" cy="2487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052E7-60E7-4E91-A91F-CECEBA3B7C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1254" y="2353392"/>
            <a:ext cx="5733415" cy="2528570"/>
          </a:xfrm>
          <a:prstGeom prst="rect">
            <a:avLst/>
          </a:prstGeom>
        </p:spPr>
      </p:pic>
      <p:sp>
        <p:nvSpPr>
          <p:cNvPr id="8" name="Google Shape;181;p4">
            <a:extLst>
              <a:ext uri="{FF2B5EF4-FFF2-40B4-BE49-F238E27FC236}">
                <a16:creationId xmlns:a16="http://schemas.microsoft.com/office/drawing/2014/main" id="{2B7E0625-0FFE-4A44-9EF6-AC74191F63B7}"/>
              </a:ext>
            </a:extLst>
          </p:cNvPr>
          <p:cNvSpPr txBox="1">
            <a:spLocks/>
          </p:cNvSpPr>
          <p:nvPr/>
        </p:nvSpPr>
        <p:spPr>
          <a:xfrm>
            <a:off x="7603957" y="1711426"/>
            <a:ext cx="4230712" cy="53391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8610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36899" indent="0" algn="r">
              <a:spcBef>
                <a:spcPts val="0"/>
              </a:spcBef>
              <a:buSzPts val="1400"/>
              <a:buFont typeface="Noto Sans Symbols"/>
              <a:buNone/>
            </a:pPr>
            <a:r>
              <a:rPr lang="en-US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Universal Radio Hacker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2/8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919045" y="1918574"/>
            <a:ext cx="7102008" cy="455859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Το test-case που εξετάσαμε αφορά μια γκαραζόπορτα που χρησιμοποιεί δύο ασύρματα κοντρόλ με τεχνολογία dip switches.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l-GR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Αυτοί οι διακόπτες καθορίζουν το σήμα που εκπέμπεται για το ξεκλείδωμα της πόρτας. Μπορούμε να εντοπίσουμε τη συχνότητα που εκπέμπουν αυτά τα remotes μέσω του προγράμματος SDR#. 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6" name="image17.jpg" descr="A picture containing text&#10;&#10;Description automatically generated">
            <a:extLst>
              <a:ext uri="{FF2B5EF4-FFF2-40B4-BE49-F238E27FC236}">
                <a16:creationId xmlns:a16="http://schemas.microsoft.com/office/drawing/2014/main" id="{CB250CB9-5009-4A39-9CAA-9E935F1C1B27}"/>
              </a:ext>
            </a:extLst>
          </p:cNvPr>
          <p:cNvPicPr/>
          <p:nvPr/>
        </p:nvPicPr>
        <p:blipFill rotWithShape="1">
          <a:blip r:embed="rId3"/>
          <a:srcRect l="22845" t="27098" r="13892" b="23429"/>
          <a:stretch/>
        </p:blipFill>
        <p:spPr>
          <a:xfrm rot="5400000">
            <a:off x="7560360" y="2769971"/>
            <a:ext cx="4610268" cy="280412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4577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3/8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806699" y="5117431"/>
            <a:ext cx="10364410" cy="14999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Μέσω του </a:t>
            </a:r>
            <a:r>
              <a:rPr lang="en-US" sz="24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airspy</a:t>
            </a: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βρίσκουμε πως η συχνότητα μετάδοσης των κοντρόλ είναι τα 27.015Mhz.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5" name="image9.png" descr="A picture containing text, monitor, computer&#10;&#10;Description automatically generated">
            <a:extLst>
              <a:ext uri="{FF2B5EF4-FFF2-40B4-BE49-F238E27FC236}">
                <a16:creationId xmlns:a16="http://schemas.microsoft.com/office/drawing/2014/main" id="{2D53DE3E-AF28-4DA9-B495-32941DD3DDEF}"/>
              </a:ext>
            </a:extLst>
          </p:cNvPr>
          <p:cNvPicPr/>
          <p:nvPr/>
        </p:nvPicPr>
        <p:blipFill>
          <a:blip r:embed="rId3"/>
          <a:srcRect b="22952"/>
          <a:stretch>
            <a:fillRect/>
          </a:stretch>
        </p:blipFill>
        <p:spPr>
          <a:xfrm>
            <a:off x="801375" y="1782678"/>
            <a:ext cx="10578602" cy="33347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2487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4/8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5347364" y="1698457"/>
            <a:ext cx="6374520" cy="149993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Καταγράφουμε μερικές επαναλήψεις του σήματος με το </a:t>
            </a:r>
            <a:r>
              <a:rPr lang="en-US" sz="24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URH.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6" name="image15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3604EF-3A96-46B8-8FF2-BAE8B1D4864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47364" y="3198394"/>
            <a:ext cx="6385168" cy="3250531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06DB6-4558-4E9A-8F02-DC106BF59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68" y="1740569"/>
            <a:ext cx="3970797" cy="47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5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l-GR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Υλοποίηση Επίθεσης 5/8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>
            <a:spLocks noGrp="1"/>
          </p:cNvSpPr>
          <p:nvPr>
            <p:ph type="body" idx="1"/>
          </p:nvPr>
        </p:nvSpPr>
        <p:spPr>
          <a:xfrm>
            <a:off x="7251033" y="2037347"/>
            <a:ext cx="4530122" cy="7918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modulation </a:t>
            </a:r>
            <a:r>
              <a:rPr lang="el-G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του σήματος είναι 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ASK</a:t>
            </a:r>
            <a:endParaRPr lang="en-US" sz="2400" dirty="0">
              <a:solidFill>
                <a:schemeClr val="bg1"/>
              </a:solidFill>
              <a:effectLst/>
              <a:latin typeface="Arabic Typesetting" panose="020B0604020202020204" pitchFamily="66" charset="-78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6" name="image2.png" descr="Example of ASK modulation foramt, (a) binary signal, and (b) ASK... |  Download Scientific Diagram">
            <a:extLst>
              <a:ext uri="{FF2B5EF4-FFF2-40B4-BE49-F238E27FC236}">
                <a16:creationId xmlns:a16="http://schemas.microsoft.com/office/drawing/2014/main" id="{0410234D-793A-4F3C-9599-CF4134C25D5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0845" y="2037348"/>
            <a:ext cx="6695808" cy="735932"/>
          </a:xfrm>
          <a:prstGeom prst="rect">
            <a:avLst/>
          </a:prstGeom>
          <a:ln/>
        </p:spPr>
      </p:pic>
      <p:pic>
        <p:nvPicPr>
          <p:cNvPr id="9" name="image12.png" descr="Chart&#10;&#10;Description automatically generated">
            <a:extLst>
              <a:ext uri="{FF2B5EF4-FFF2-40B4-BE49-F238E27FC236}">
                <a16:creationId xmlns:a16="http://schemas.microsoft.com/office/drawing/2014/main" id="{657CD20E-D063-4AB1-8483-EFD0D83A0E17}"/>
              </a:ext>
            </a:extLst>
          </p:cNvPr>
          <p:cNvPicPr/>
          <p:nvPr/>
        </p:nvPicPr>
        <p:blipFill>
          <a:blip r:embed="rId4"/>
          <a:srcRect r="13652"/>
          <a:stretch>
            <a:fillRect/>
          </a:stretch>
        </p:blipFill>
        <p:spPr>
          <a:xfrm>
            <a:off x="410845" y="4125486"/>
            <a:ext cx="3728002" cy="2122914"/>
          </a:xfrm>
          <a:prstGeom prst="rect">
            <a:avLst/>
          </a:prstGeom>
          <a:ln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1123E-781C-4368-BA81-A07364F9D4CF}"/>
              </a:ext>
            </a:extLst>
          </p:cNvPr>
          <p:cNvSpPr txBox="1"/>
          <p:nvPr/>
        </p:nvSpPr>
        <p:spPr>
          <a:xfrm>
            <a:off x="4331815" y="4319996"/>
            <a:ext cx="74493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Το 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autodetect parameters </a:t>
            </a:r>
            <a:r>
              <a:rPr lang="el-G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βρίσκει σωστά τις παραμέτρους, εκτός από το 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Samples/Symbol </a:t>
            </a:r>
            <a:r>
              <a:rPr lang="el-GR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το οποίο θέτουμε 4000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DCDDDE"/>
                </a:solidFill>
                <a:effectLst/>
                <a:latin typeface="+mj-lt"/>
              </a:rPr>
              <a:t>11111111111111111111111111111111111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FF0000"/>
                </a:solidFill>
                <a:effectLst/>
                <a:latin typeface="+mj-lt"/>
              </a:rPr>
              <a:t>011011011011</a:t>
            </a:r>
            <a:r>
              <a:rPr lang="en-US" sz="2400" b="0" i="0" dirty="0">
                <a:solidFill>
                  <a:srgbClr val="DCDDDE"/>
                </a:solidFill>
                <a:effectLst/>
                <a:latin typeface="+mj-lt"/>
              </a:rPr>
              <a:t>010010010010010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+mj-lt"/>
              </a:rPr>
              <a:t>011</a:t>
            </a:r>
            <a:endParaRPr lang="en-US" sz="24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/>
              </a:solidFill>
              <a:effectLst/>
              <a:latin typeface="Arabic Typesetting" panose="020B0604020202020204" pitchFamily="66" charset="-78"/>
              <a:ea typeface="Calibri" panose="020F0502020204030204" pitchFamily="34" charset="0"/>
              <a:cs typeface="Arabic Typesetting" panose="020B0604020202020204" pitchFamily="66" charset="-7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A4FEF4-56D2-4EDD-BD54-644AE6E39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r="9352" b="34906"/>
          <a:stretch/>
        </p:blipFill>
        <p:spPr bwMode="auto">
          <a:xfrm>
            <a:off x="410845" y="2943727"/>
            <a:ext cx="11370309" cy="100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60616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356</Words>
  <Application>Microsoft Office PowerPoint</Application>
  <PresentationFormat>Widescreen</PresentationFormat>
  <Paragraphs>71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Times New Roman</vt:lpstr>
      <vt:lpstr>Noto Sans Symbols</vt:lpstr>
      <vt:lpstr>Arabic Typesetting</vt:lpstr>
      <vt:lpstr>Wingdings</vt:lpstr>
      <vt:lpstr>Sorts Mill Goudy</vt:lpstr>
      <vt:lpstr>Arial</vt:lpstr>
      <vt:lpstr>Calibri</vt:lpstr>
      <vt:lpstr>SlateVTI</vt:lpstr>
      <vt:lpstr>SlateVTI</vt:lpstr>
      <vt:lpstr>Ασφάλεια Ασυρμάτων &amp;  Κινητών Επικοινωνιών</vt:lpstr>
      <vt:lpstr>Περιεχόμενα</vt:lpstr>
      <vt:lpstr>HackRF</vt:lpstr>
      <vt:lpstr>Είδη επιθέσεων</vt:lpstr>
      <vt:lpstr>Υλοποίηση επίθεσης 1/8</vt:lpstr>
      <vt:lpstr>Υλοποίηση Επίθεσης 2/8</vt:lpstr>
      <vt:lpstr>Υλοποίηση Επίθεσης 3/8</vt:lpstr>
      <vt:lpstr>Υλοποίηση Επίθεσης 4/8</vt:lpstr>
      <vt:lpstr>Υλοποίηση Επίθεσης 5/8</vt:lpstr>
      <vt:lpstr>Υλοποίηση Επίθεσης 6/8</vt:lpstr>
      <vt:lpstr>Υλοποίηση Επίθεσης 7/8</vt:lpstr>
      <vt:lpstr>Υλοποίηση Επίθεσης 8/8</vt:lpstr>
      <vt:lpstr>RFIDs</vt:lpstr>
      <vt:lpstr>RFIDs</vt:lpstr>
      <vt:lpstr>NFC tools</vt:lpstr>
      <vt:lpstr>Arduino</vt:lpstr>
      <vt:lpstr>Credit Card Cloning</vt:lpstr>
      <vt:lpstr>Credit Card Cloning</vt:lpstr>
      <vt:lpstr>Ευχαριστούμε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Ασφάλεια Ασυρμάτων &amp;  Κινητών Επικοινωνιών</dc:title>
  <dc:creator>Adreas</dc:creator>
  <cp:lastModifiedBy>rt540</cp:lastModifiedBy>
  <cp:revision>21</cp:revision>
  <dcterms:created xsi:type="dcterms:W3CDTF">2020-12-20T20:54:22Z</dcterms:created>
  <dcterms:modified xsi:type="dcterms:W3CDTF">2021-06-08T09:16:39Z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0x010100160FB70A85B1594C82623D8095945BE8</vt:lpwstr>
  </property>
</Properties>
</file>